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35768a86b_0_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435768a86b_0_77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35768a86b_0_9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435768a86b_0_9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35768a86b_0_10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435768a86b_0_106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35768a86b_0_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435768a86b_0_13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35768a86b_0_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435768a86b_0_21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35768a86b_0_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435768a86b_0_29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35768a86b_0_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435768a86b_0_4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35768a86b_0_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435768a86b_0_5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35768a86b_0_6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435768a86b_0_64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439737" y="428942"/>
            <a:ext cx="4926330" cy="3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50">
                <a:solidFill>
                  <a:srgbClr val="23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5346953" y="2823452"/>
            <a:ext cx="6234430" cy="1830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8779129" y="6433685"/>
            <a:ext cx="2277109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41007" y="6433685"/>
            <a:ext cx="2933065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1508105" y="6450832"/>
            <a:ext cx="298450" cy="19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377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1" type="ftr"/>
          </p:nvPr>
        </p:nvSpPr>
        <p:spPr>
          <a:xfrm>
            <a:off x="8779129" y="6433685"/>
            <a:ext cx="2277109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41007" y="6433685"/>
            <a:ext cx="2933065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1508105" y="6450832"/>
            <a:ext cx="298450" cy="19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377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50">
                <a:solidFill>
                  <a:srgbClr val="23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8779129" y="6433685"/>
            <a:ext cx="2277109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41007" y="6433685"/>
            <a:ext cx="2933065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11508105" y="6450832"/>
            <a:ext cx="298450" cy="19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377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39737" y="428942"/>
            <a:ext cx="4926330" cy="3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50">
                <a:solidFill>
                  <a:srgbClr val="23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8779129" y="6433685"/>
            <a:ext cx="2277109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41007" y="6433685"/>
            <a:ext cx="2933065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11508105" y="6450832"/>
            <a:ext cx="298450" cy="19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377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39737" y="428942"/>
            <a:ext cx="4926330" cy="3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50">
                <a:solidFill>
                  <a:srgbClr val="23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8779129" y="6433685"/>
            <a:ext cx="2277109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41007" y="6433685"/>
            <a:ext cx="2933065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11508105" y="6450832"/>
            <a:ext cx="298450" cy="19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377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382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13280" y="481833"/>
            <a:ext cx="1680764" cy="25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5176" y="419526"/>
            <a:ext cx="427772" cy="3397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type="title"/>
          </p:nvPr>
        </p:nvSpPr>
        <p:spPr>
          <a:xfrm>
            <a:off x="439737" y="428942"/>
            <a:ext cx="4926330" cy="3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50" u="none" cap="none" strike="noStrike">
                <a:solidFill>
                  <a:srgbClr val="232C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5346953" y="2823452"/>
            <a:ext cx="6234430" cy="1830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8779129" y="6433685"/>
            <a:ext cx="2277109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41007" y="6433685"/>
            <a:ext cx="2933065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508105" y="6450832"/>
            <a:ext cx="298450" cy="199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795">
              <a:lnSpc>
                <a:spcPct val="100000"/>
              </a:lnSpc>
              <a:spcBef>
                <a:spcPts val="0"/>
              </a:spcBef>
              <a:buNone/>
              <a:defRPr b="1" i="0" sz="1100">
                <a:solidFill>
                  <a:srgbClr val="C5C5C5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13779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gif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7"/>
          <p:cNvGrpSpPr/>
          <p:nvPr/>
        </p:nvGrpSpPr>
        <p:grpSpPr>
          <a:xfrm>
            <a:off x="476250" y="4972050"/>
            <a:ext cx="5734050" cy="561975"/>
            <a:chOff x="476250" y="4972050"/>
            <a:chExt cx="5734050" cy="561975"/>
          </a:xfrm>
        </p:grpSpPr>
        <p:sp>
          <p:nvSpPr>
            <p:cNvPr id="47" name="Google Shape;47;p7"/>
            <p:cNvSpPr/>
            <p:nvPr/>
          </p:nvSpPr>
          <p:spPr>
            <a:xfrm>
              <a:off x="1219200" y="4972050"/>
              <a:ext cx="4991100" cy="561975"/>
            </a:xfrm>
            <a:custGeom>
              <a:rect b="b" l="l" r="r" t="t"/>
              <a:pathLst>
                <a:path extrusionOk="0" h="561975" w="4991100">
                  <a:moveTo>
                    <a:pt x="4991100" y="0"/>
                  </a:moveTo>
                  <a:lnTo>
                    <a:pt x="0" y="0"/>
                  </a:lnTo>
                  <a:lnTo>
                    <a:pt x="0" y="561975"/>
                  </a:lnTo>
                  <a:lnTo>
                    <a:pt x="4991100" y="561975"/>
                  </a:lnTo>
                  <a:lnTo>
                    <a:pt x="4991100" y="0"/>
                  </a:lnTo>
                  <a:close/>
                </a:path>
              </a:pathLst>
            </a:custGeom>
            <a:solidFill>
              <a:srgbClr val="11226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8" name="Google Shape;4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6250" y="4972050"/>
              <a:ext cx="742950" cy="561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7"/>
          <p:cNvSpPr txBox="1"/>
          <p:nvPr/>
        </p:nvSpPr>
        <p:spPr>
          <a:xfrm>
            <a:off x="988694" y="5135816"/>
            <a:ext cx="4372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48BEB5"/>
                </a:solidFill>
                <a:latin typeface="Verdana"/>
                <a:ea typeface="Verdana"/>
                <a:cs typeface="Verdana"/>
                <a:sym typeface="Verdana"/>
              </a:rPr>
              <a:t>CURSOS, CAPACITAÇÃO E TREINAMENTOS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0" name="Google Shape;50;p7"/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51" name="Google Shape;51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71824" y="0"/>
              <a:ext cx="9020175" cy="6857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3824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2874" y="3057525"/>
              <a:ext cx="4933950" cy="1809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00526" y="0"/>
              <a:ext cx="8991472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90649" y="5495924"/>
              <a:ext cx="2428876" cy="13620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7"/>
          <p:cNvSpPr txBox="1"/>
          <p:nvPr>
            <p:ph type="title"/>
          </p:nvPr>
        </p:nvSpPr>
        <p:spPr>
          <a:xfrm>
            <a:off x="6380479" y="904536"/>
            <a:ext cx="519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367030" lvl="0" marL="12700" marR="508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48BEB5"/>
                </a:solidFill>
              </a:rPr>
              <a:t>Projeto de Circuitos Fotônicos Integrados</a:t>
            </a:r>
            <a:endParaRPr sz="3350"/>
          </a:p>
        </p:txBody>
      </p:sp>
      <p:sp>
        <p:nvSpPr>
          <p:cNvPr id="57" name="Google Shape;57;p7"/>
          <p:cNvSpPr txBox="1"/>
          <p:nvPr/>
        </p:nvSpPr>
        <p:spPr>
          <a:xfrm>
            <a:off x="8494776" y="5850890"/>
            <a:ext cx="3084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Ana Júlia Ameno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6557644" y="2789174"/>
            <a:ext cx="50235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600">
            <a:spAutoFit/>
          </a:bodyPr>
          <a:lstStyle/>
          <a:p>
            <a:pPr indent="0" lvl="0" marL="0" marR="6350" rtl="0" algn="r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Cruzamento com baixa perda</a:t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2005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0" lvl="0" marL="13252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idx="10" type="dt"/>
          </p:nvPr>
        </p:nvSpPr>
        <p:spPr>
          <a:xfrm>
            <a:off x="441007" y="6433685"/>
            <a:ext cx="2933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142" name="Google Shape;142;p16"/>
          <p:cNvSpPr txBox="1"/>
          <p:nvPr>
            <p:ph idx="12" type="sldNum"/>
          </p:nvPr>
        </p:nvSpPr>
        <p:spPr>
          <a:xfrm>
            <a:off x="11508105" y="6450832"/>
            <a:ext cx="2985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675675" y="351325"/>
            <a:ext cx="696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6.Resultados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1111450" y="5803988"/>
            <a:ext cx="89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0" y="1455675"/>
            <a:ext cx="11887201" cy="168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75" y="3655226"/>
            <a:ext cx="11887201" cy="167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idx="10" type="dt"/>
          </p:nvPr>
        </p:nvSpPr>
        <p:spPr>
          <a:xfrm>
            <a:off x="441007" y="6433685"/>
            <a:ext cx="2933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152" name="Google Shape;152;p17"/>
          <p:cNvSpPr txBox="1"/>
          <p:nvPr>
            <p:ph idx="12" type="sldNum"/>
          </p:nvPr>
        </p:nvSpPr>
        <p:spPr>
          <a:xfrm>
            <a:off x="11508105" y="6450832"/>
            <a:ext cx="2985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675675" y="351325"/>
            <a:ext cx="696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6.Resultados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1111450" y="5803988"/>
            <a:ext cx="89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939175" y="1337825"/>
            <a:ext cx="88872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Com os resultados plotados em formato em gif podemos ver a progressão da perda de acordo com a profundidade do etch, e com as imagens estáticas podemos confirmar que a perda mais baixa é sim ao redor de 50nm.</a:t>
            </a:r>
            <a:endParaRPr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Observando os resultados ao redor de 50 nm mais precisamente podemos ver que 51.66nm é onde temos a menor perda.</a:t>
            </a:r>
            <a:endParaRPr sz="1700"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525" y="2753925"/>
            <a:ext cx="3713058" cy="33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000" y="2698425"/>
            <a:ext cx="4174375" cy="33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idx="10" type="dt"/>
          </p:nvPr>
        </p:nvSpPr>
        <p:spPr>
          <a:xfrm>
            <a:off x="441007" y="6433685"/>
            <a:ext cx="2933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163" name="Google Shape;163;p18"/>
          <p:cNvSpPr txBox="1"/>
          <p:nvPr>
            <p:ph idx="12" type="sldNum"/>
          </p:nvPr>
        </p:nvSpPr>
        <p:spPr>
          <a:xfrm>
            <a:off x="11508105" y="6450832"/>
            <a:ext cx="2985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675675" y="351325"/>
            <a:ext cx="696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Citações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1233475" y="1544275"/>
            <a:ext cx="88227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15875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Both"/>
            </a:pPr>
            <a:r>
              <a:rPr lang="en-US" sz="1100">
                <a:solidFill>
                  <a:schemeClr val="dk1"/>
                </a:solidFill>
              </a:rPr>
              <a:t>Bogaerts, Wim &amp; Dumon, Pieter &amp; Thourhout, Dries &amp; Baets, Roel. (2007). Low-loss, low-cross-talk crossings for silicon-on-insulator nanophotonic waveguides. Optics Letters. 32. 2801-2803. 10.1364/OL.32.002801.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/>
        </p:nvSpPr>
        <p:spPr>
          <a:xfrm>
            <a:off x="439737" y="103351"/>
            <a:ext cx="29133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0">
            <a:spAutoFit/>
          </a:bodyPr>
          <a:lstStyle/>
          <a:p>
            <a:pPr indent="0" lvl="0" marL="13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-US" sz="2150">
                <a:solidFill>
                  <a:srgbClr val="232C66"/>
                </a:solidFill>
                <a:latin typeface="Verdana"/>
                <a:ea typeface="Verdana"/>
                <a:cs typeface="Verdana"/>
                <a:sym typeface="Verdana"/>
              </a:rPr>
              <a:t>Introdução</a:t>
            </a:r>
            <a:endParaRPr sz="215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" name="Google Shape;64;p8"/>
          <p:cNvSpPr txBox="1"/>
          <p:nvPr>
            <p:ph idx="10" type="dt"/>
          </p:nvPr>
        </p:nvSpPr>
        <p:spPr>
          <a:xfrm>
            <a:off x="441007" y="6433685"/>
            <a:ext cx="2933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11508105" y="6450832"/>
            <a:ext cx="2985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610350" y="1423400"/>
            <a:ext cx="5783700" cy="2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2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" name="Google Shape;67;p8"/>
          <p:cNvSpPr txBox="1"/>
          <p:nvPr/>
        </p:nvSpPr>
        <p:spPr>
          <a:xfrm>
            <a:off x="819800" y="1686900"/>
            <a:ext cx="389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ess</a:t>
            </a:r>
            <a:endParaRPr sz="2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434675" y="984225"/>
            <a:ext cx="64998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Este relatório trata sobre um projeto de cruzamento entre 2 guias fotônicos com baixa perda e baixa interferência, ele é baseado no artigo de Bogaerts (1).</a:t>
            </a:r>
            <a:endParaRPr sz="1900"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É feito sweeps de profundidade de etch e de diferentes comprimentos de onda para conferir a banda de propagação como também qual profundidade proporciona menor perda e interferência.</a:t>
            </a:r>
            <a:endParaRPr sz="2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" name="Google Shape;6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875" y="152400"/>
            <a:ext cx="422919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idx="10" type="dt"/>
          </p:nvPr>
        </p:nvSpPr>
        <p:spPr>
          <a:xfrm>
            <a:off x="441007" y="6433685"/>
            <a:ext cx="2933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11508105" y="6450832"/>
            <a:ext cx="2985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9"/>
          <p:cNvSpPr txBox="1"/>
          <p:nvPr/>
        </p:nvSpPr>
        <p:spPr>
          <a:xfrm>
            <a:off x="675675" y="351325"/>
            <a:ext cx="6961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1.</a:t>
            </a:r>
            <a:r>
              <a:rPr lang="en-US" sz="2000">
                <a:solidFill>
                  <a:schemeClr val="dk1"/>
                </a:solidFill>
              </a:rPr>
              <a:t>Inicialização do software com API de Python</a:t>
            </a:r>
            <a:endParaRPr/>
          </a:p>
        </p:txBody>
      </p:sp>
      <p:sp>
        <p:nvSpPr>
          <p:cNvPr id="77" name="Google Shape;77;p9"/>
          <p:cNvSpPr txBox="1"/>
          <p:nvPr/>
        </p:nvSpPr>
        <p:spPr>
          <a:xfrm>
            <a:off x="569375" y="1952250"/>
            <a:ext cx="3817800" cy="29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A primeira parte do código é dedicada à inicialização do ambiente de simulação. Para isso, utilizamos a API do Lumerical chamada lumapi, que permite a integração do Lumerical com Python.</a:t>
            </a:r>
            <a:endParaRPr sz="1500"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A inicialização consiste na importação das bibliotecas que serão usadas, na chamada da api lumapi como também em iniciar o ambiente MODE do Lumerical.</a:t>
            </a:r>
            <a:endParaRPr sz="1800"/>
          </a:p>
        </p:txBody>
      </p:sp>
      <p:pic>
        <p:nvPicPr>
          <p:cNvPr id="78" name="Google Shape;7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400" y="1464650"/>
            <a:ext cx="7177799" cy="41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0" type="dt"/>
          </p:nvPr>
        </p:nvSpPr>
        <p:spPr>
          <a:xfrm>
            <a:off x="441007" y="6433685"/>
            <a:ext cx="2933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11508105" y="6450832"/>
            <a:ext cx="2985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0"/>
          <p:cNvSpPr txBox="1"/>
          <p:nvPr/>
        </p:nvSpPr>
        <p:spPr>
          <a:xfrm>
            <a:off x="675675" y="351325"/>
            <a:ext cx="6961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2. Definição das constantes e materiais </a:t>
            </a:r>
            <a:endParaRPr/>
          </a:p>
        </p:txBody>
      </p:sp>
      <p:sp>
        <p:nvSpPr>
          <p:cNvPr id="86" name="Google Shape;86;p10"/>
          <p:cNvSpPr txBox="1"/>
          <p:nvPr/>
        </p:nvSpPr>
        <p:spPr>
          <a:xfrm>
            <a:off x="569375" y="1376100"/>
            <a:ext cx="10750200" cy="4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Nesta etapa definimos as grandezas de micrômetro e nanômetro para facilitar a visualização dos valores no código.</a:t>
            </a:r>
            <a:endParaRPr sz="1100"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um =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1e-6</a:t>
            </a:r>
            <a:endParaRPr sz="1050">
              <a:solidFill>
                <a:srgbClr val="98680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nm =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1e-9</a:t>
            </a:r>
            <a:endParaRPr sz="1050">
              <a:solidFill>
                <a:srgbClr val="98680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Definimos também os materiais usados na simulação que nesse caso serão o Sio2 e o Si, nesta simulação também utilizamos o ar, porém não é necessário definir ele pois ele é o material padrão do Lumerical quando não há nenhum material selecionado.</a:t>
            </a:r>
            <a:endParaRPr sz="1100"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solidFill>
                  <a:srgbClr val="A0A1A7"/>
                </a:solidFill>
                <a:latin typeface="Courier New"/>
                <a:ea typeface="Courier New"/>
                <a:cs typeface="Courier New"/>
                <a:sym typeface="Courier New"/>
              </a:rPr>
              <a:t># Materials</a:t>
            </a:r>
            <a:endParaRPr i="1" sz="1050">
              <a:solidFill>
                <a:srgbClr val="A0A1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material_Clad =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"SiO2 (Glass) - Palik"</a:t>
            </a:r>
            <a:endParaRPr sz="1050">
              <a:solidFill>
                <a:srgbClr val="50A1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material_Si =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"Si (Silicon) - Dispersive &amp; Lossless"</a:t>
            </a:r>
            <a:endParaRPr sz="1050">
              <a:solidFill>
                <a:srgbClr val="50A1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solidFill>
                  <a:srgbClr val="A0A1A7"/>
                </a:solidFill>
                <a:latin typeface="Courier New"/>
                <a:ea typeface="Courier New"/>
                <a:cs typeface="Courier New"/>
                <a:sym typeface="Courier New"/>
              </a:rPr>
              <a:t># Add material Si</a:t>
            </a:r>
            <a:endParaRPr i="1" sz="1050">
              <a:solidFill>
                <a:srgbClr val="A0A1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matname = material_Si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matReturn = modeapi.getmaterial(material_Si)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(modeapi.findstring(matReturn,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'is not available'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 != -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newmaterial = modeapi.addmaterial(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"Lorentz"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modeapi.setmaterial(newmaterial,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matname)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"Permittivity"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7.98737492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"Lorentz Linewidth"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1e8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"Lorentz Resonance"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3.93282466e+15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"Lorentz Permittivity"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3.68799143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"color"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np.array([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0.85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]))  </a:t>
            </a:r>
            <a:r>
              <a:rPr i="1" lang="en-US" sz="1050">
                <a:solidFill>
                  <a:srgbClr val="A0A1A7"/>
                </a:solidFill>
                <a:latin typeface="Courier New"/>
                <a:ea typeface="Courier New"/>
                <a:cs typeface="Courier New"/>
                <a:sym typeface="Courier New"/>
              </a:rPr>
              <a:t># red</a:t>
            </a:r>
            <a:endParaRPr i="1" sz="1050">
              <a:solidFill>
                <a:srgbClr val="A0A1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50">
                <a:solidFill>
                  <a:srgbClr val="A0A1A7"/>
                </a:solidFill>
                <a:latin typeface="Courier New"/>
                <a:ea typeface="Courier New"/>
                <a:cs typeface="Courier New"/>
                <a:sym typeface="Courier New"/>
              </a:rPr>
              <a:t># Add material Clad</a:t>
            </a:r>
            <a:endParaRPr i="1" sz="1050">
              <a:solidFill>
                <a:srgbClr val="A0A1A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matname = material_Clad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matReturn = modeapi.getmaterial(material_Clad)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(modeapi.findstring(matReturn,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'is not available'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 != -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newmaterial = modeapi.addmaterial(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"Lorentz"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modeapi.setmaterial(newmaterial,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matname)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"Permittivity"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2.119881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"Lorentz Linewidth"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1e10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"Lorentz Resonance"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3.30923843e+15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"Lorentz Permittivity"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49.43721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5725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modeapi.setmaterial(matname, </a:t>
            </a:r>
            <a:r>
              <a:rPr lang="en-US" sz="1050">
                <a:solidFill>
                  <a:srgbClr val="50A14F"/>
                </a:solidFill>
                <a:latin typeface="Courier New"/>
                <a:ea typeface="Courier New"/>
                <a:cs typeface="Courier New"/>
                <a:sym typeface="Courier New"/>
              </a:rPr>
              <a:t>"color"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np.array([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]))  </a:t>
            </a:r>
            <a:r>
              <a:rPr i="1" lang="en-US" sz="1050">
                <a:solidFill>
                  <a:srgbClr val="A0A1A7"/>
                </a:solidFill>
                <a:latin typeface="Courier New"/>
                <a:ea typeface="Courier New"/>
                <a:cs typeface="Courier New"/>
                <a:sym typeface="Courier New"/>
              </a:rPr>
              <a:t># grey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idx="10" type="dt"/>
          </p:nvPr>
        </p:nvSpPr>
        <p:spPr>
          <a:xfrm>
            <a:off x="441007" y="6433685"/>
            <a:ext cx="2933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11508105" y="6450832"/>
            <a:ext cx="2985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1"/>
          <p:cNvSpPr txBox="1"/>
          <p:nvPr/>
        </p:nvSpPr>
        <p:spPr>
          <a:xfrm>
            <a:off x="675675" y="351325"/>
            <a:ext cx="69615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3.Criação da estrutura do guia de onda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501825" y="1404950"/>
            <a:ext cx="3817800" cy="29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Após configurar a inicialização, partimos para a criação da estrutura.</a:t>
            </a:r>
            <a:endParaRPr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Primeiramente, alternamos para o modo de layout no Lumerical para permitir a edição e limpar qualquer objeto que já exista.</a:t>
            </a:r>
            <a:endParaRPr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Em seguida, criamos um grupo de estruturas onde será inserida toda geometria do projeto, deixando-o mais organizado.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575" y="1437625"/>
            <a:ext cx="7500027" cy="432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225" y="3949513"/>
            <a:ext cx="2933100" cy="2348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idx="10" type="dt"/>
          </p:nvPr>
        </p:nvSpPr>
        <p:spPr>
          <a:xfrm>
            <a:off x="441007" y="6433685"/>
            <a:ext cx="2933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11508105" y="6450832"/>
            <a:ext cx="2985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675675" y="351325"/>
            <a:ext cx="696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4. Configuração da Simulação VarFDTD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675675" y="1391425"/>
            <a:ext cx="102570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Para analisar o objeto que criamos necessitamos adicionar e configurar o simulador, que nesse caso é o VarFDTD.</a:t>
            </a:r>
            <a:endParaRPr sz="1500">
              <a:solidFill>
                <a:schemeClr val="dk1"/>
              </a:solidFill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Também adicionamos uma fonte e os monitores que podem ser vistos na imagem abaixo.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5" name="Google Shape;1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375" y="2723975"/>
            <a:ext cx="5800402" cy="34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0" type="dt"/>
          </p:nvPr>
        </p:nvSpPr>
        <p:spPr>
          <a:xfrm>
            <a:off x="441007" y="6433685"/>
            <a:ext cx="2933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11508105" y="6450832"/>
            <a:ext cx="2985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675675" y="351325"/>
            <a:ext cx="696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5. Configuração do sweep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675675" y="1391425"/>
            <a:ext cx="4245300" cy="4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Para testarmos qual o melhor resultado é necessário um sweep da simulação, neste caso é feito um sweep da profundidade do etch entre 80 nm e 30 nm, e pegamos os resultados do campo elétrico e da entrada e saída, na entrada e saída pegamos especificamente o resultado do campo da transmitância e da potência.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399" y="1331150"/>
            <a:ext cx="4022900" cy="44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 txBox="1"/>
          <p:nvPr/>
        </p:nvSpPr>
        <p:spPr>
          <a:xfrm>
            <a:off x="1988700" y="2261225"/>
            <a:ext cx="3891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0" type="dt"/>
          </p:nvPr>
        </p:nvSpPr>
        <p:spPr>
          <a:xfrm>
            <a:off x="441007" y="6433685"/>
            <a:ext cx="2933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11508105" y="6450832"/>
            <a:ext cx="2985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675675" y="351325"/>
            <a:ext cx="696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6.Resultados</a:t>
            </a:r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000" y="1942900"/>
            <a:ext cx="66579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/>
        </p:nvSpPr>
        <p:spPr>
          <a:xfrm>
            <a:off x="567575" y="1418450"/>
            <a:ext cx="5596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Inicialmente extraímos o resultado da transmitância do sweep.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06050" y="5300950"/>
            <a:ext cx="893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Podemos observar que a transmitância que apresenta menor perda na banda C é a de 50nm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idx="10" type="dt"/>
          </p:nvPr>
        </p:nvSpPr>
        <p:spPr>
          <a:xfrm>
            <a:off x="441007" y="6433685"/>
            <a:ext cx="29331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de Circuitos Fotônicos Integrados</a:t>
            </a:r>
            <a:endParaRPr/>
          </a:p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11508105" y="6450832"/>
            <a:ext cx="2985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377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675675" y="351325"/>
            <a:ext cx="6961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76767"/>
                </a:solidFill>
                <a:latin typeface="Verdana"/>
                <a:ea typeface="Verdana"/>
                <a:cs typeface="Verdana"/>
                <a:sym typeface="Verdana"/>
              </a:rPr>
              <a:t>Módulo 1 - Circuitos fotônicos básicos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6.Resultados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479750" y="1418450"/>
            <a:ext cx="99750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5725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1437">
                <a:solidFill>
                  <a:schemeClr val="dk1"/>
                </a:solidFill>
              </a:rPr>
              <a:t>Para confirmar esse resultado e ter gráficos que mostrem essa perda mais claramente, plotamos agora o campo elétrico clássico e em log.</a:t>
            </a:r>
            <a:endParaRPr sz="2137">
              <a:solidFill>
                <a:schemeClr val="dk1"/>
              </a:solidFill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1111450" y="5803988"/>
            <a:ext cx="89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85725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 b="4611" l="7200" r="12258" t="7892"/>
          <a:stretch/>
        </p:blipFill>
        <p:spPr>
          <a:xfrm>
            <a:off x="774025" y="2086300"/>
            <a:ext cx="4025450" cy="35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4">
            <a:alphaModFix/>
          </a:blip>
          <a:srcRect b="6583" l="6917" r="8822" t="8135"/>
          <a:stretch/>
        </p:blipFill>
        <p:spPr>
          <a:xfrm>
            <a:off x="5466875" y="2030175"/>
            <a:ext cx="4494675" cy="36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